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4" r:id="rId10"/>
    <p:sldId id="275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7"/>
  </p:normalViewPr>
  <p:slideViewPr>
    <p:cSldViewPr snapToGrid="0" snapToObjects="1">
      <p:cViewPr varScale="1">
        <p:scale>
          <a:sx n="83" d="100"/>
          <a:sy n="83" d="100"/>
        </p:scale>
        <p:origin x="-629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4.png"/><Relationship Id="rId4" Type="http://schemas.openxmlformats.org/officeDocument/2006/relationships/image" Target="../media/image2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4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22437F-12DE-4513-AC0B-CC4B7D861EE5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588ECB-2DA8-4349-AE20-8419D9E6D131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The proposed method has two obvious advantages,</a:t>
          </a:r>
          <a:endParaRPr lang="en-US"/>
        </a:p>
      </dgm:t>
    </dgm:pt>
    <dgm:pt modelId="{DCBCF13D-BE69-4972-93BC-2CE5DD4A1CAA}" type="parTrans" cxnId="{9DFE1F18-5A05-47C8-B8B5-E76DDC0FB419}">
      <dgm:prSet/>
      <dgm:spPr/>
      <dgm:t>
        <a:bodyPr/>
        <a:lstStyle/>
        <a:p>
          <a:endParaRPr lang="en-US"/>
        </a:p>
      </dgm:t>
    </dgm:pt>
    <dgm:pt modelId="{929326C2-B73A-4338-85BA-7A75A7C77B72}" type="sibTrans" cxnId="{9DFE1F18-5A05-47C8-B8B5-E76DDC0FB41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C75BD4D-C919-4A60-BA30-A38E6F7693E2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High-cost effectiveness.</a:t>
          </a:r>
          <a:endParaRPr lang="en-US"/>
        </a:p>
      </dgm:t>
    </dgm:pt>
    <dgm:pt modelId="{2501DC3C-B5A3-4FEA-9BFC-2286A5F2A5F7}" type="parTrans" cxnId="{4D042006-71F1-480C-B0A2-A9341E5C3073}">
      <dgm:prSet/>
      <dgm:spPr/>
      <dgm:t>
        <a:bodyPr/>
        <a:lstStyle/>
        <a:p>
          <a:endParaRPr lang="en-US"/>
        </a:p>
      </dgm:t>
    </dgm:pt>
    <dgm:pt modelId="{CC2B51F0-ED91-4328-BA7E-4642D7020D40}" type="sibTrans" cxnId="{4D042006-71F1-480C-B0A2-A9341E5C307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4C9F3B0-6D73-4F7C-915F-54E8ACDD215C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We can use real data as the training set without any concerns</a:t>
          </a:r>
          <a:endParaRPr lang="en-US"/>
        </a:p>
      </dgm:t>
    </dgm:pt>
    <dgm:pt modelId="{7A58160B-0E23-4EEB-A920-6174A294567B}" type="parTrans" cxnId="{BE777A7B-1F44-4AC8-A4AE-ABF9C727EB9F}">
      <dgm:prSet/>
      <dgm:spPr/>
      <dgm:t>
        <a:bodyPr/>
        <a:lstStyle/>
        <a:p>
          <a:endParaRPr lang="en-US"/>
        </a:p>
      </dgm:t>
    </dgm:pt>
    <dgm:pt modelId="{D0DCE966-0655-4D29-A944-6FA2611B9EF0}" type="sibTrans" cxnId="{BE777A7B-1F44-4AC8-A4AE-ABF9C727EB9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ABC0903-47B1-4CC5-A9AD-63B3A0566ED0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About insufficient data.</a:t>
          </a:r>
          <a:endParaRPr lang="en-US"/>
        </a:p>
      </dgm:t>
    </dgm:pt>
    <dgm:pt modelId="{F66D7239-CF74-476E-AB99-376CCB89E0BD}" type="parTrans" cxnId="{07C5548F-4C0D-4BA1-918D-FB827E4AB57A}">
      <dgm:prSet/>
      <dgm:spPr/>
      <dgm:t>
        <a:bodyPr/>
        <a:lstStyle/>
        <a:p>
          <a:endParaRPr lang="en-US"/>
        </a:p>
      </dgm:t>
    </dgm:pt>
    <dgm:pt modelId="{E5DF9F4C-21F5-4E85-9757-9984C909A0A8}" type="sibTrans" cxnId="{07C5548F-4C0D-4BA1-918D-FB827E4AB57A}">
      <dgm:prSet/>
      <dgm:spPr/>
      <dgm:t>
        <a:bodyPr/>
        <a:lstStyle/>
        <a:p>
          <a:endParaRPr lang="en-US"/>
        </a:p>
      </dgm:t>
    </dgm:pt>
    <dgm:pt modelId="{7A6FE835-685F-45E5-AB70-D65556357924}" type="pres">
      <dgm:prSet presAssocID="{3822437F-12DE-4513-AC0B-CC4B7D861EE5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F5605E5-F8A4-418E-96A3-E54CAB8127C5}" type="pres">
      <dgm:prSet presAssocID="{3822437F-12DE-4513-AC0B-CC4B7D861EE5}" presName="container" presStyleCnt="0">
        <dgm:presLayoutVars>
          <dgm:dir/>
          <dgm:resizeHandles val="exact"/>
        </dgm:presLayoutVars>
      </dgm:prSet>
      <dgm:spPr/>
    </dgm:pt>
    <dgm:pt modelId="{8491DB6B-C3CA-41F1-9773-3589088A3714}" type="pres">
      <dgm:prSet presAssocID="{52588ECB-2DA8-4349-AE20-8419D9E6D131}" presName="compNode" presStyleCnt="0"/>
      <dgm:spPr/>
    </dgm:pt>
    <dgm:pt modelId="{39623D30-F409-4F87-B44B-698A53CD269C}" type="pres">
      <dgm:prSet presAssocID="{52588ECB-2DA8-4349-AE20-8419D9E6D131}" presName="iconBgRect" presStyleLbl="bgShp" presStyleIdx="0" presStyleCnt="4"/>
      <dgm:spPr/>
    </dgm:pt>
    <dgm:pt modelId="{FA3A8510-F667-4A6D-87FA-A6493C5079EF}" type="pres">
      <dgm:prSet presAssocID="{52588ECB-2DA8-4349-AE20-8419D9E6D13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xmlns="" id="0" name="" descr="Questions"/>
        </a:ext>
      </dgm:extLst>
    </dgm:pt>
    <dgm:pt modelId="{2171CBD2-BAF1-4F86-8CEC-937B5B270F2F}" type="pres">
      <dgm:prSet presAssocID="{52588ECB-2DA8-4349-AE20-8419D9E6D131}" presName="spaceRect" presStyleCnt="0"/>
      <dgm:spPr/>
    </dgm:pt>
    <dgm:pt modelId="{4516778E-A581-454F-BB30-BD5FBA609CF7}" type="pres">
      <dgm:prSet presAssocID="{52588ECB-2DA8-4349-AE20-8419D9E6D131}" presName="textRect" presStyleLbl="revTx" presStyleIdx="0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DFADC05D-958B-43BD-A0B1-E92C35E0E1EA}" type="pres">
      <dgm:prSet presAssocID="{929326C2-B73A-4338-85BA-7A75A7C77B72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8596812-4134-4A3A-8A85-81E311311F21}" type="pres">
      <dgm:prSet presAssocID="{BC75BD4D-C919-4A60-BA30-A38E6F7693E2}" presName="compNode" presStyleCnt="0"/>
      <dgm:spPr/>
    </dgm:pt>
    <dgm:pt modelId="{70053020-F6DC-4DB2-B903-ADB6249B6A54}" type="pres">
      <dgm:prSet presAssocID="{BC75BD4D-C919-4A60-BA30-A38E6F7693E2}" presName="iconBgRect" presStyleLbl="bgShp" presStyleIdx="1" presStyleCnt="4"/>
      <dgm:spPr/>
    </dgm:pt>
    <dgm:pt modelId="{1D0D96B0-C14E-4FB5-BC94-F0A44C495194}" type="pres">
      <dgm:prSet presAssocID="{BC75BD4D-C919-4A60-BA30-A38E6F7693E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xmlns="" id="0" name="" descr="Money"/>
        </a:ext>
      </dgm:extLst>
    </dgm:pt>
    <dgm:pt modelId="{7841E511-B18C-4483-8483-D0A36D4ED8C6}" type="pres">
      <dgm:prSet presAssocID="{BC75BD4D-C919-4A60-BA30-A38E6F7693E2}" presName="spaceRect" presStyleCnt="0"/>
      <dgm:spPr/>
    </dgm:pt>
    <dgm:pt modelId="{E57B0EC5-8BE3-4623-84D1-5866E5891970}" type="pres">
      <dgm:prSet presAssocID="{BC75BD4D-C919-4A60-BA30-A38E6F7693E2}" presName="textRect" presStyleLbl="revTx" presStyleIdx="1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8664C24A-3AD7-4B35-B2C3-F67E965178FE}" type="pres">
      <dgm:prSet presAssocID="{CC2B51F0-ED91-4328-BA7E-4642D7020D40}" presName="sibTrans" presStyleLbl="sibTrans2D1" presStyleIdx="0" presStyleCnt="0"/>
      <dgm:spPr/>
      <dgm:t>
        <a:bodyPr/>
        <a:lstStyle/>
        <a:p>
          <a:endParaRPr lang="en-US"/>
        </a:p>
      </dgm:t>
    </dgm:pt>
    <dgm:pt modelId="{35CB6B7A-961D-4397-B459-63DD2B1464D1}" type="pres">
      <dgm:prSet presAssocID="{54C9F3B0-6D73-4F7C-915F-54E8ACDD215C}" presName="compNode" presStyleCnt="0"/>
      <dgm:spPr/>
    </dgm:pt>
    <dgm:pt modelId="{C5982AE2-FEEA-4F61-BF2A-F0AE77EEE48F}" type="pres">
      <dgm:prSet presAssocID="{54C9F3B0-6D73-4F7C-915F-54E8ACDD215C}" presName="iconBgRect" presStyleLbl="bgShp" presStyleIdx="2" presStyleCnt="4"/>
      <dgm:spPr/>
    </dgm:pt>
    <dgm:pt modelId="{C4954A07-6B2A-4657-A82D-831100ACBCB2}" type="pres">
      <dgm:prSet presAssocID="{54C9F3B0-6D73-4F7C-915F-54E8ACDD215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xmlns="" id="0" name="" descr="Bar chart"/>
        </a:ext>
      </dgm:extLst>
    </dgm:pt>
    <dgm:pt modelId="{D18331C0-B45F-44E4-ABF0-412D2660016A}" type="pres">
      <dgm:prSet presAssocID="{54C9F3B0-6D73-4F7C-915F-54E8ACDD215C}" presName="spaceRect" presStyleCnt="0"/>
      <dgm:spPr/>
    </dgm:pt>
    <dgm:pt modelId="{FE7E6CA1-37CC-410C-8863-F89CE3FCE9E5}" type="pres">
      <dgm:prSet presAssocID="{54C9F3B0-6D73-4F7C-915F-54E8ACDD215C}" presName="textRect" presStyleLbl="revTx" presStyleIdx="2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43FD2100-CF79-469C-B4BC-FDC5A010A425}" type="pres">
      <dgm:prSet presAssocID="{D0DCE966-0655-4D29-A944-6FA2611B9EF0}" presName="sibTrans" presStyleLbl="sibTrans2D1" presStyleIdx="0" presStyleCnt="0"/>
      <dgm:spPr/>
      <dgm:t>
        <a:bodyPr/>
        <a:lstStyle/>
        <a:p>
          <a:endParaRPr lang="en-US"/>
        </a:p>
      </dgm:t>
    </dgm:pt>
    <dgm:pt modelId="{7417041B-6E84-4D77-9F8F-A38E3C819D0B}" type="pres">
      <dgm:prSet presAssocID="{0ABC0903-47B1-4CC5-A9AD-63B3A0566ED0}" presName="compNode" presStyleCnt="0"/>
      <dgm:spPr/>
    </dgm:pt>
    <dgm:pt modelId="{1D0CC56A-09EE-4721-A039-0B397CBA6777}" type="pres">
      <dgm:prSet presAssocID="{0ABC0903-47B1-4CC5-A9AD-63B3A0566ED0}" presName="iconBgRect" presStyleLbl="bgShp" presStyleIdx="3" presStyleCnt="4"/>
      <dgm:spPr/>
    </dgm:pt>
    <dgm:pt modelId="{4C2467C8-CB53-4890-A0EA-FC59DEED5774}" type="pres">
      <dgm:prSet presAssocID="{0ABC0903-47B1-4CC5-A9AD-63B3A0566ED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xmlns="" id="0" name="" descr="Warning"/>
        </a:ext>
      </dgm:extLst>
    </dgm:pt>
    <dgm:pt modelId="{CAEE5DAA-D38E-4B18-AD6F-5B119F0D26BC}" type="pres">
      <dgm:prSet presAssocID="{0ABC0903-47B1-4CC5-A9AD-63B3A0566ED0}" presName="spaceRect" presStyleCnt="0"/>
      <dgm:spPr/>
    </dgm:pt>
    <dgm:pt modelId="{BBEB7B70-4AC7-420C-8CED-0A8E1BA90C73}" type="pres">
      <dgm:prSet presAssocID="{0ABC0903-47B1-4CC5-A9AD-63B3A0566ED0}" presName="textRect" presStyleLbl="revTx" presStyleIdx="3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4D53F44-9B0A-427D-B97F-58498A83F1CA}" type="presOf" srcId="{929326C2-B73A-4338-85BA-7A75A7C77B72}" destId="{DFADC05D-958B-43BD-A0B1-E92C35E0E1EA}" srcOrd="0" destOrd="0" presId="urn:microsoft.com/office/officeart/2018/2/layout/IconCircleList"/>
    <dgm:cxn modelId="{BE777A7B-1F44-4AC8-A4AE-ABF9C727EB9F}" srcId="{3822437F-12DE-4513-AC0B-CC4B7D861EE5}" destId="{54C9F3B0-6D73-4F7C-915F-54E8ACDD215C}" srcOrd="2" destOrd="0" parTransId="{7A58160B-0E23-4EEB-A920-6174A294567B}" sibTransId="{D0DCE966-0655-4D29-A944-6FA2611B9EF0}"/>
    <dgm:cxn modelId="{DBA214C1-9F33-4101-B0FE-7AB592E054C7}" type="presOf" srcId="{BC75BD4D-C919-4A60-BA30-A38E6F7693E2}" destId="{E57B0EC5-8BE3-4623-84D1-5866E5891970}" srcOrd="0" destOrd="0" presId="urn:microsoft.com/office/officeart/2018/2/layout/IconCircleList"/>
    <dgm:cxn modelId="{07C5548F-4C0D-4BA1-918D-FB827E4AB57A}" srcId="{3822437F-12DE-4513-AC0B-CC4B7D861EE5}" destId="{0ABC0903-47B1-4CC5-A9AD-63B3A0566ED0}" srcOrd="3" destOrd="0" parTransId="{F66D7239-CF74-476E-AB99-376CCB89E0BD}" sibTransId="{E5DF9F4C-21F5-4E85-9757-9984C909A0A8}"/>
    <dgm:cxn modelId="{53B38314-B4DA-4B1D-8B34-4A8C28FF5376}" type="presOf" srcId="{D0DCE966-0655-4D29-A944-6FA2611B9EF0}" destId="{43FD2100-CF79-469C-B4BC-FDC5A010A425}" srcOrd="0" destOrd="0" presId="urn:microsoft.com/office/officeart/2018/2/layout/IconCircleList"/>
    <dgm:cxn modelId="{4A3C13EC-89B6-4B1C-9491-4981897ED429}" type="presOf" srcId="{52588ECB-2DA8-4349-AE20-8419D9E6D131}" destId="{4516778E-A581-454F-BB30-BD5FBA609CF7}" srcOrd="0" destOrd="0" presId="urn:microsoft.com/office/officeart/2018/2/layout/IconCircleList"/>
    <dgm:cxn modelId="{4D042006-71F1-480C-B0A2-A9341E5C3073}" srcId="{3822437F-12DE-4513-AC0B-CC4B7D861EE5}" destId="{BC75BD4D-C919-4A60-BA30-A38E6F7693E2}" srcOrd="1" destOrd="0" parTransId="{2501DC3C-B5A3-4FEA-9BFC-2286A5F2A5F7}" sibTransId="{CC2B51F0-ED91-4328-BA7E-4642D7020D40}"/>
    <dgm:cxn modelId="{EBC2B9EE-624F-429F-80AC-0C7B619FEAF8}" type="presOf" srcId="{54C9F3B0-6D73-4F7C-915F-54E8ACDD215C}" destId="{FE7E6CA1-37CC-410C-8863-F89CE3FCE9E5}" srcOrd="0" destOrd="0" presId="urn:microsoft.com/office/officeart/2018/2/layout/IconCircleList"/>
    <dgm:cxn modelId="{9EA08C73-F3E6-40B2-A2B9-4779188A26B3}" type="presOf" srcId="{CC2B51F0-ED91-4328-BA7E-4642D7020D40}" destId="{8664C24A-3AD7-4B35-B2C3-F67E965178FE}" srcOrd="0" destOrd="0" presId="urn:microsoft.com/office/officeart/2018/2/layout/IconCircleList"/>
    <dgm:cxn modelId="{05647285-8FB1-4344-9AF7-42D542EBFBCB}" type="presOf" srcId="{3822437F-12DE-4513-AC0B-CC4B7D861EE5}" destId="{7A6FE835-685F-45E5-AB70-D65556357924}" srcOrd="0" destOrd="0" presId="urn:microsoft.com/office/officeart/2018/2/layout/IconCircleList"/>
    <dgm:cxn modelId="{9DFE1F18-5A05-47C8-B8B5-E76DDC0FB419}" srcId="{3822437F-12DE-4513-AC0B-CC4B7D861EE5}" destId="{52588ECB-2DA8-4349-AE20-8419D9E6D131}" srcOrd="0" destOrd="0" parTransId="{DCBCF13D-BE69-4972-93BC-2CE5DD4A1CAA}" sibTransId="{929326C2-B73A-4338-85BA-7A75A7C77B72}"/>
    <dgm:cxn modelId="{15C757FC-08BB-468E-82D6-ACE9327A88CC}" type="presOf" srcId="{0ABC0903-47B1-4CC5-A9AD-63B3A0566ED0}" destId="{BBEB7B70-4AC7-420C-8CED-0A8E1BA90C73}" srcOrd="0" destOrd="0" presId="urn:microsoft.com/office/officeart/2018/2/layout/IconCircleList"/>
    <dgm:cxn modelId="{87B9E54A-23F5-43AC-96A9-402E9D2A5BA7}" type="presParOf" srcId="{7A6FE835-685F-45E5-AB70-D65556357924}" destId="{3F5605E5-F8A4-418E-96A3-E54CAB8127C5}" srcOrd="0" destOrd="0" presId="urn:microsoft.com/office/officeart/2018/2/layout/IconCircleList"/>
    <dgm:cxn modelId="{76B8014C-1310-451C-BA88-E74F5F09E612}" type="presParOf" srcId="{3F5605E5-F8A4-418E-96A3-E54CAB8127C5}" destId="{8491DB6B-C3CA-41F1-9773-3589088A3714}" srcOrd="0" destOrd="0" presId="urn:microsoft.com/office/officeart/2018/2/layout/IconCircleList"/>
    <dgm:cxn modelId="{4C39ADE6-D7DD-4514-BBCD-48CC2DC171FD}" type="presParOf" srcId="{8491DB6B-C3CA-41F1-9773-3589088A3714}" destId="{39623D30-F409-4F87-B44B-698A53CD269C}" srcOrd="0" destOrd="0" presId="urn:microsoft.com/office/officeart/2018/2/layout/IconCircleList"/>
    <dgm:cxn modelId="{192201C7-0990-42FE-AEB1-0044F4E1A969}" type="presParOf" srcId="{8491DB6B-C3CA-41F1-9773-3589088A3714}" destId="{FA3A8510-F667-4A6D-87FA-A6493C5079EF}" srcOrd="1" destOrd="0" presId="urn:microsoft.com/office/officeart/2018/2/layout/IconCircleList"/>
    <dgm:cxn modelId="{9BE3D47C-E0AC-448A-A7D0-FBDCEC038DB5}" type="presParOf" srcId="{8491DB6B-C3CA-41F1-9773-3589088A3714}" destId="{2171CBD2-BAF1-4F86-8CEC-937B5B270F2F}" srcOrd="2" destOrd="0" presId="urn:microsoft.com/office/officeart/2018/2/layout/IconCircleList"/>
    <dgm:cxn modelId="{F2D0F78C-03A3-4CF3-B0A0-B97F83416552}" type="presParOf" srcId="{8491DB6B-C3CA-41F1-9773-3589088A3714}" destId="{4516778E-A581-454F-BB30-BD5FBA609CF7}" srcOrd="3" destOrd="0" presId="urn:microsoft.com/office/officeart/2018/2/layout/IconCircleList"/>
    <dgm:cxn modelId="{47224D74-4162-4A07-BB09-AE798C4E2DAF}" type="presParOf" srcId="{3F5605E5-F8A4-418E-96A3-E54CAB8127C5}" destId="{DFADC05D-958B-43BD-A0B1-E92C35E0E1EA}" srcOrd="1" destOrd="0" presId="urn:microsoft.com/office/officeart/2018/2/layout/IconCircleList"/>
    <dgm:cxn modelId="{E47EA25D-772D-4E0D-AE8F-58FAF44D87C2}" type="presParOf" srcId="{3F5605E5-F8A4-418E-96A3-E54CAB8127C5}" destId="{48596812-4134-4A3A-8A85-81E311311F21}" srcOrd="2" destOrd="0" presId="urn:microsoft.com/office/officeart/2018/2/layout/IconCircleList"/>
    <dgm:cxn modelId="{6D5C0F3F-B373-4FB0-98EB-7FEECFD96A33}" type="presParOf" srcId="{48596812-4134-4A3A-8A85-81E311311F21}" destId="{70053020-F6DC-4DB2-B903-ADB6249B6A54}" srcOrd="0" destOrd="0" presId="urn:microsoft.com/office/officeart/2018/2/layout/IconCircleList"/>
    <dgm:cxn modelId="{5CD4009B-0D07-474C-A863-6D37C4A3381A}" type="presParOf" srcId="{48596812-4134-4A3A-8A85-81E311311F21}" destId="{1D0D96B0-C14E-4FB5-BC94-F0A44C495194}" srcOrd="1" destOrd="0" presId="urn:microsoft.com/office/officeart/2018/2/layout/IconCircleList"/>
    <dgm:cxn modelId="{170F9A0B-829B-47D6-9072-6C18999DF871}" type="presParOf" srcId="{48596812-4134-4A3A-8A85-81E311311F21}" destId="{7841E511-B18C-4483-8483-D0A36D4ED8C6}" srcOrd="2" destOrd="0" presId="urn:microsoft.com/office/officeart/2018/2/layout/IconCircleList"/>
    <dgm:cxn modelId="{E28E9D27-02F8-4F22-95D7-F0A3448743B6}" type="presParOf" srcId="{48596812-4134-4A3A-8A85-81E311311F21}" destId="{E57B0EC5-8BE3-4623-84D1-5866E5891970}" srcOrd="3" destOrd="0" presId="urn:microsoft.com/office/officeart/2018/2/layout/IconCircleList"/>
    <dgm:cxn modelId="{3466EA1B-B25F-4815-9A36-7D27A83379F1}" type="presParOf" srcId="{3F5605E5-F8A4-418E-96A3-E54CAB8127C5}" destId="{8664C24A-3AD7-4B35-B2C3-F67E965178FE}" srcOrd="3" destOrd="0" presId="urn:microsoft.com/office/officeart/2018/2/layout/IconCircleList"/>
    <dgm:cxn modelId="{D5C5BC4C-F124-4438-BFDE-C280280D4AB8}" type="presParOf" srcId="{3F5605E5-F8A4-418E-96A3-E54CAB8127C5}" destId="{35CB6B7A-961D-4397-B459-63DD2B1464D1}" srcOrd="4" destOrd="0" presId="urn:microsoft.com/office/officeart/2018/2/layout/IconCircleList"/>
    <dgm:cxn modelId="{EF6F95E1-1361-4E67-A7D7-79B0BBF9CCAF}" type="presParOf" srcId="{35CB6B7A-961D-4397-B459-63DD2B1464D1}" destId="{C5982AE2-FEEA-4F61-BF2A-F0AE77EEE48F}" srcOrd="0" destOrd="0" presId="urn:microsoft.com/office/officeart/2018/2/layout/IconCircleList"/>
    <dgm:cxn modelId="{07707A38-F92D-4B8C-9D6B-F641B4205C69}" type="presParOf" srcId="{35CB6B7A-961D-4397-B459-63DD2B1464D1}" destId="{C4954A07-6B2A-4657-A82D-831100ACBCB2}" srcOrd="1" destOrd="0" presId="urn:microsoft.com/office/officeart/2018/2/layout/IconCircleList"/>
    <dgm:cxn modelId="{2911C38B-4184-479D-BF35-7DFD6CD2691E}" type="presParOf" srcId="{35CB6B7A-961D-4397-B459-63DD2B1464D1}" destId="{D18331C0-B45F-44E4-ABF0-412D2660016A}" srcOrd="2" destOrd="0" presId="urn:microsoft.com/office/officeart/2018/2/layout/IconCircleList"/>
    <dgm:cxn modelId="{C021A5B8-AFC6-48DE-B2B3-FB236BBEE4F0}" type="presParOf" srcId="{35CB6B7A-961D-4397-B459-63DD2B1464D1}" destId="{FE7E6CA1-37CC-410C-8863-F89CE3FCE9E5}" srcOrd="3" destOrd="0" presId="urn:microsoft.com/office/officeart/2018/2/layout/IconCircleList"/>
    <dgm:cxn modelId="{A10061E4-4E54-4355-9A10-FD07620CB147}" type="presParOf" srcId="{3F5605E5-F8A4-418E-96A3-E54CAB8127C5}" destId="{43FD2100-CF79-469C-B4BC-FDC5A010A425}" srcOrd="5" destOrd="0" presId="urn:microsoft.com/office/officeart/2018/2/layout/IconCircleList"/>
    <dgm:cxn modelId="{646F113B-CA24-4D2F-B4ED-EF0219633440}" type="presParOf" srcId="{3F5605E5-F8A4-418E-96A3-E54CAB8127C5}" destId="{7417041B-6E84-4D77-9F8F-A38E3C819D0B}" srcOrd="6" destOrd="0" presId="urn:microsoft.com/office/officeart/2018/2/layout/IconCircleList"/>
    <dgm:cxn modelId="{4BB3E778-DDBA-4337-9177-4541EE4F32A2}" type="presParOf" srcId="{7417041B-6E84-4D77-9F8F-A38E3C819D0B}" destId="{1D0CC56A-09EE-4721-A039-0B397CBA6777}" srcOrd="0" destOrd="0" presId="urn:microsoft.com/office/officeart/2018/2/layout/IconCircleList"/>
    <dgm:cxn modelId="{AD219E63-F39E-4910-98B7-DDD5FDB22576}" type="presParOf" srcId="{7417041B-6E84-4D77-9F8F-A38E3C819D0B}" destId="{4C2467C8-CB53-4890-A0EA-FC59DEED5774}" srcOrd="1" destOrd="0" presId="urn:microsoft.com/office/officeart/2018/2/layout/IconCircleList"/>
    <dgm:cxn modelId="{E580B991-0EF8-4B9B-BE27-86576FD3645F}" type="presParOf" srcId="{7417041B-6E84-4D77-9F8F-A38E3C819D0B}" destId="{CAEE5DAA-D38E-4B18-AD6F-5B119F0D26BC}" srcOrd="2" destOrd="0" presId="urn:microsoft.com/office/officeart/2018/2/layout/IconCircleList"/>
    <dgm:cxn modelId="{88A5F6DF-AF08-48EC-9310-896822A36C12}" type="presParOf" srcId="{7417041B-6E84-4D77-9F8F-A38E3C819D0B}" destId="{BBEB7B70-4AC7-420C-8CED-0A8E1BA90C7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9623D30-F409-4F87-B44B-698A53CD269C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3A8510-F667-4A6D-87FA-A6493C5079EF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16778E-A581-454F-BB30-BD5FBA609CF7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/>
            <a:t>The proposed method has two obvious advantages,</a:t>
          </a:r>
          <a:endParaRPr lang="en-US" sz="2400" kern="1200"/>
        </a:p>
      </dsp:txBody>
      <dsp:txXfrm>
        <a:off x="1834517" y="469890"/>
        <a:ext cx="3148942" cy="1335915"/>
      </dsp:txXfrm>
    </dsp:sp>
    <dsp:sp modelId="{70053020-F6DC-4DB2-B903-ADB6249B6A54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0D96B0-C14E-4FB5-BC94-F0A44C495194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7B0EC5-8BE3-4623-84D1-5866E5891970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/>
            <a:t>High-cost effectiveness.</a:t>
          </a:r>
          <a:endParaRPr lang="en-US" sz="2400" kern="1200"/>
        </a:p>
      </dsp:txBody>
      <dsp:txXfrm>
        <a:off x="7154322" y="469890"/>
        <a:ext cx="3148942" cy="1335915"/>
      </dsp:txXfrm>
    </dsp:sp>
    <dsp:sp modelId="{C5982AE2-FEEA-4F61-BF2A-F0AE77EEE48F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954A07-6B2A-4657-A82D-831100ACBCB2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7E6CA1-37CC-410C-8863-F89CE3FCE9E5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/>
            <a:t>We can use real data as the training set without any concerns</a:t>
          </a:r>
          <a:endParaRPr lang="en-US" sz="2400" kern="1200"/>
        </a:p>
      </dsp:txBody>
      <dsp:txXfrm>
        <a:off x="1834517" y="2545532"/>
        <a:ext cx="3148942" cy="1335915"/>
      </dsp:txXfrm>
    </dsp:sp>
    <dsp:sp modelId="{1D0CC56A-09EE-4721-A039-0B397CBA6777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2467C8-CB53-4890-A0EA-FC59DEED5774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EB7B70-4AC7-420C-8CED-0A8E1BA90C73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/>
            <a:t>About insufficient data.</a:t>
          </a:r>
          <a:endParaRPr lang="en-US" sz="2400" kern="1200"/>
        </a:p>
      </dsp:txBody>
      <dsp:txXfrm>
        <a:off x="7154322" y="2545532"/>
        <a:ext cx="3148942" cy="13359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947B6A-CADD-5EBB-6F74-0C9AEA18F7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0F20173-8B7C-C5BC-3208-0B99C60E2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0BA42DC-70F2-C9BA-4AA1-EC30F1FF5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6FC91-9AE2-CB4E-AD69-4B0463F7FC5F}" type="datetimeFigureOut">
              <a:rPr lang="en-US" smtClean="0"/>
              <a:pPr/>
              <a:t>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70D480C-BBED-F948-06FB-3C45D62B1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8DDB3BF-4612-3736-2CE5-BD7EA3BE8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A597C-5A9B-8B42-80B2-30B2232471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11469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C833C8-288D-39B2-9E6A-FB8D84EFE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55C778D-C444-4827-1F3B-71FC75E69E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5FBE3BD-C2CB-065F-5283-C9369ED60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6FC91-9AE2-CB4E-AD69-4B0463F7FC5F}" type="datetimeFigureOut">
              <a:rPr lang="en-US" smtClean="0"/>
              <a:pPr/>
              <a:t>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160E934-E4EE-EDD1-1895-E8E2869C3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537A7E9-9CB7-8C70-AAB8-6A3254135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A597C-5A9B-8B42-80B2-30B2232471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80510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8CAA461-D607-EC92-3729-37192C7FD2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6D33215-9C00-2328-DEB3-2E23AF12DB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94AB001-3C59-B8BF-8086-519A1BC8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6FC91-9AE2-CB4E-AD69-4B0463F7FC5F}" type="datetimeFigureOut">
              <a:rPr lang="en-US" smtClean="0"/>
              <a:pPr/>
              <a:t>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AC3F4AA-9377-013E-77C8-EACAB3BB7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67C0370-5305-9CB9-3705-7B11549C1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A597C-5A9B-8B42-80B2-30B2232471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05458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765A6B-2900-6A8C-A1A9-B9E67A123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BBB460C-46F4-1B95-49FC-AD047B676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D0A79CE-7A99-D70A-3BF1-D7680D0DB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6FC91-9AE2-CB4E-AD69-4B0463F7FC5F}" type="datetimeFigureOut">
              <a:rPr lang="en-US" smtClean="0"/>
              <a:pPr/>
              <a:t>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DA7E857-78C2-14B3-AD09-B4A867530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53CD8FE-862B-3877-4237-E31D41129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A597C-5A9B-8B42-80B2-30B2232471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41876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B5373E-0767-796C-A563-4E5E3B9AE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4533EC2-E9D5-668D-09AE-34EBBB63E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B220E2E-984A-7E20-CD4E-C49B12E81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6FC91-9AE2-CB4E-AD69-4B0463F7FC5F}" type="datetimeFigureOut">
              <a:rPr lang="en-US" smtClean="0"/>
              <a:pPr/>
              <a:t>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831794E-1973-7F60-024B-3BBB692B3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6B407F-1655-5D7F-63F9-CEAF61310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A597C-5A9B-8B42-80B2-30B2232471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63527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F97033-65F1-2DDC-4C78-EBABFA33E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5D0B93-91B2-D533-49C3-8FD13D4FA5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8FED5D6-987D-2BA0-A604-D276277CB8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08C772E-1BFD-5EDF-EB6F-622CB6E65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6FC91-9AE2-CB4E-AD69-4B0463F7FC5F}" type="datetimeFigureOut">
              <a:rPr lang="en-US" smtClean="0"/>
              <a:pPr/>
              <a:t>5/9/2022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B3767C9-CF7A-8AA3-CA5F-0EFD964A6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76A4163-87E9-C3D9-EB0A-9021E9474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A597C-5A9B-8B42-80B2-30B2232471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64798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7CFE3F-EA4D-CE66-D0AF-9146D571D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A4F61F3-3AC1-7B9F-56A5-14164B903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BF5BB99-8BFC-E5A0-27AE-90BC3A8BCB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837051A8-B78C-7CAF-C0EC-1870DF9133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BF017AD-E5BB-8A55-C95A-27F4438BAF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33F59C68-C298-7197-7B25-B2FC5D33E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6FC91-9AE2-CB4E-AD69-4B0463F7FC5F}" type="datetimeFigureOut">
              <a:rPr lang="en-US" smtClean="0"/>
              <a:pPr/>
              <a:t>5/9/2022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E94C68BC-5859-7213-FB02-6E6A4739D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3807D62B-4FE1-FA30-7E01-9C0394AF5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A597C-5A9B-8B42-80B2-30B2232471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43460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18611E-DA52-887D-9C46-40734F6A5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6132EAD-8ACD-5841-9E72-6730B9C44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6FC91-9AE2-CB4E-AD69-4B0463F7FC5F}" type="datetimeFigureOut">
              <a:rPr lang="en-US" smtClean="0"/>
              <a:pPr/>
              <a:t>5/9/2022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80432AE-9395-A847-F2FF-BFCC462FF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48D7EBF-1873-4BD6-F94B-0DF26B2A2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A597C-5A9B-8B42-80B2-30B2232471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88887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77145D3-623C-5AE7-0860-EAFCC7313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6FC91-9AE2-CB4E-AD69-4B0463F7FC5F}" type="datetimeFigureOut">
              <a:rPr lang="en-US" smtClean="0"/>
              <a:pPr/>
              <a:t>5/9/2022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41D9909-6183-B1B9-D997-D96D36808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32444D6-C73E-13F9-12C5-2D9825F11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A597C-5A9B-8B42-80B2-30B2232471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31444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DCBD16-089B-1E07-29E9-894D4030A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17DD28D-B5B0-A772-DCF3-C65C6C814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142F7B4-DFF1-3B0A-96A3-416DF41A7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C80E961-9B5A-26F8-9BB1-F8EBAA447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6FC91-9AE2-CB4E-AD69-4B0463F7FC5F}" type="datetimeFigureOut">
              <a:rPr lang="en-US" smtClean="0"/>
              <a:pPr/>
              <a:t>5/9/2022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0211442-66A4-7AD5-1A91-8A905073F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2B587E1-4BF6-8AA0-BCED-57A37530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A597C-5A9B-8B42-80B2-30B2232471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75336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1BCCBD-772D-06E9-BE48-5B46091AF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F96B36B-BA85-CE5F-8F2F-9257ADE00B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92D3575-239F-A061-3319-F4F0D35C7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0DCCEA6-1830-FA9C-FA85-A244AA851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6FC91-9AE2-CB4E-AD69-4B0463F7FC5F}" type="datetimeFigureOut">
              <a:rPr lang="en-US" smtClean="0"/>
              <a:pPr/>
              <a:t>5/9/2022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9B6A79F-9B85-3391-EEB9-7872D7945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450B2B0-59F2-9027-53F4-B1C962F31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A597C-5A9B-8B42-80B2-30B2232471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98709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28C13C3-953F-9AD0-7B8D-739F0C607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68B0455-02A0-EF75-5A53-C2466F916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D1CE605-0C50-4BEC-CC04-16459380AD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6FC91-9AE2-CB4E-AD69-4B0463F7FC5F}" type="datetimeFigureOut">
              <a:rPr lang="en-US" smtClean="0"/>
              <a:pPr/>
              <a:t>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BFA6A03-A559-A8BF-EFD8-74E4D42C63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8F37E16-F1CD-74B0-B199-159530EDBA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A597C-5A9B-8B42-80B2-30B2232471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6464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xeek.ai/challenges/force-seismic/overview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sky, factory, building&#10;&#10;Description automatically generated">
            <a:extLst>
              <a:ext uri="{FF2B5EF4-FFF2-40B4-BE49-F238E27FC236}">
                <a16:creationId xmlns:a16="http://schemas.microsoft.com/office/drawing/2014/main" xmlns="" id="{2804F90B-B619-7F49-6CAD-D8B33FF326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7111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Rectangle 9">
            <a:extLst>
              <a:ext uri="{FF2B5EF4-FFF2-40B4-BE49-F238E27FC236}">
                <a16:creationId xmlns:a16="http://schemas.microsoft.com/office/drawing/2014/main" xmlns="" id="{D38A241E-0395-41E5-8607-BAA2799A43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-1" y="4892040"/>
            <a:ext cx="12191999" cy="1965960"/>
          </a:xfrm>
          <a:prstGeom prst="rect">
            <a:avLst/>
          </a:prstGeom>
          <a:solidFill>
            <a:schemeClr val="bg1">
              <a:alpha val="7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41BC18-9769-A01F-C8CA-DBA23135F4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38" y="5154168"/>
            <a:ext cx="7642430" cy="1261872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Improving the performance of seismic fault detection using Convolutional Neural Network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1F1F069-46C3-6CB2-1A47-A851CC5D7E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2666" y="4226011"/>
            <a:ext cx="3388833" cy="2965621"/>
          </a:xfrm>
        </p:spPr>
        <p:txBody>
          <a:bodyPr anchor="ctr">
            <a:normAutofit lnSpcReduction="10000"/>
          </a:bodyPr>
          <a:lstStyle/>
          <a:p>
            <a:endParaRPr lang="en-US" sz="19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r>
              <a:rPr lang="en-US" sz="1900" dirty="0">
                <a:solidFill>
                  <a:schemeClr val="tx1"/>
                </a:solidFill>
                <a:latin typeface="Times New Roman"/>
                <a:cs typeface="Times New Roman"/>
              </a:rPr>
              <a:t>Team Members</a:t>
            </a:r>
          </a:p>
          <a:p>
            <a:r>
              <a:rPr lang="en-US" sz="1900" dirty="0">
                <a:solidFill>
                  <a:schemeClr val="tx1"/>
                </a:solidFill>
                <a:latin typeface="Times New Roman"/>
                <a:cs typeface="Times New Roman"/>
              </a:rPr>
              <a:t>Himanshu </a:t>
            </a:r>
            <a:r>
              <a:rPr lang="en-US" sz="1900" dirty="0" err="1">
                <a:solidFill>
                  <a:schemeClr val="tx1"/>
                </a:solidFill>
                <a:latin typeface="Times New Roman"/>
                <a:cs typeface="Times New Roman"/>
              </a:rPr>
              <a:t>Badera</a:t>
            </a:r>
            <a:endParaRPr lang="en-US" sz="19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r>
              <a:rPr lang="en-US" sz="1900" dirty="0">
                <a:solidFill>
                  <a:schemeClr val="tx1"/>
                </a:solidFill>
                <a:latin typeface="Times New Roman"/>
                <a:cs typeface="Times New Roman"/>
              </a:rPr>
              <a:t>Abhishek Goyal</a:t>
            </a:r>
          </a:p>
          <a:p>
            <a:r>
              <a:rPr lang="en-US" sz="1900" dirty="0">
                <a:solidFill>
                  <a:schemeClr val="tx1"/>
                </a:solidFill>
                <a:latin typeface="Times New Roman"/>
                <a:cs typeface="Times New Roman"/>
              </a:rPr>
              <a:t>Danilo Meza</a:t>
            </a:r>
          </a:p>
          <a:p>
            <a:r>
              <a:rPr lang="en-US" sz="1900" dirty="0">
                <a:solidFill>
                  <a:schemeClr val="tx1"/>
                </a:solidFill>
                <a:latin typeface="Times New Roman"/>
                <a:cs typeface="Times New Roman"/>
              </a:rPr>
              <a:t>Praveen </a:t>
            </a:r>
            <a:r>
              <a:rPr lang="en-US" sz="1900" dirty="0" err="1">
                <a:solidFill>
                  <a:schemeClr val="tx1"/>
                </a:solidFill>
                <a:latin typeface="Times New Roman"/>
                <a:cs typeface="Times New Roman"/>
              </a:rPr>
              <a:t>Dasari</a:t>
            </a:r>
            <a:endParaRPr lang="en-US" sz="19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r>
              <a:rPr lang="en-US" sz="1900" dirty="0">
                <a:solidFill>
                  <a:schemeClr val="tx1"/>
                </a:solidFill>
                <a:latin typeface="Times New Roman"/>
                <a:cs typeface="Times New Roman"/>
              </a:rPr>
              <a:t>Subhash </a:t>
            </a:r>
            <a:r>
              <a:rPr lang="en-US" sz="1900" dirty="0" err="1">
                <a:solidFill>
                  <a:schemeClr val="tx1"/>
                </a:solidFill>
                <a:latin typeface="Times New Roman"/>
                <a:cs typeface="Times New Roman"/>
              </a:rPr>
              <a:t>Mekapati</a:t>
            </a:r>
            <a:endParaRPr lang="en-US" sz="19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r>
              <a:rPr lang="en-US" sz="1900" dirty="0">
                <a:solidFill>
                  <a:schemeClr val="tx1"/>
                </a:solidFill>
                <a:latin typeface="Times New Roman"/>
                <a:cs typeface="Times New Roman"/>
              </a:rPr>
              <a:t>Nikhil </a:t>
            </a:r>
            <a:r>
              <a:rPr lang="en-US" sz="19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Gorantla</a:t>
            </a:r>
            <a:endParaRPr lang="en-US" sz="19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l"/>
            <a:endParaRPr lang="en-US" sz="2000" dirty="0">
              <a:solidFill>
                <a:schemeClr val="tx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CE352288-84AD-4CA8-BCD5-76C29D34E1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V="1">
            <a:off x="8138160" y="5325066"/>
            <a:ext cx="0" cy="9144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4695254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xmlns="" id="{2DAA6C16-BF9B-4A3E-BC70-EE6015D4F9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40594C-A70F-2B8C-842E-1D57517ED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9978"/>
            <a:ext cx="4391024" cy="11737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SATELITE IMAGE SEMANTIC SEGMENTATION</a:t>
            </a:r>
          </a:p>
        </p:txBody>
      </p:sp>
      <p:pic>
        <p:nvPicPr>
          <p:cNvPr id="7" name="Picture 7" descr="C:\Users\Abhishek\Desktop\download.jpg">
            <a:extLst>
              <a:ext uri="{FF2B5EF4-FFF2-40B4-BE49-F238E27FC236}">
                <a16:creationId xmlns:a16="http://schemas.microsoft.com/office/drawing/2014/main" xmlns="" id="{EA5AFA1F-1AF0-DBEF-D6E4-4968AA8E9F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6943" r="17795"/>
          <a:stretch/>
        </p:blipFill>
        <p:spPr bwMode="auto">
          <a:xfrm>
            <a:off x="6" y="-1"/>
            <a:ext cx="6000749" cy="3911828"/>
          </a:xfrm>
          <a:custGeom>
            <a:avLst/>
            <a:gdLst/>
            <a:ahLst/>
            <a:cxnLst/>
            <a:rect l="l" t="t" r="r" b="b"/>
            <a:pathLst>
              <a:path w="6000749" h="3911828">
                <a:moveTo>
                  <a:pt x="0" y="0"/>
                </a:moveTo>
                <a:lnTo>
                  <a:pt x="6000749" y="0"/>
                </a:lnTo>
                <a:lnTo>
                  <a:pt x="6000749" y="3767827"/>
                </a:lnTo>
                <a:lnTo>
                  <a:pt x="5572124" y="3740378"/>
                </a:lnTo>
                <a:lnTo>
                  <a:pt x="0" y="3911828"/>
                </a:lnTo>
                <a:close/>
              </a:path>
            </a:pathLst>
          </a:custGeom>
          <a:noFill/>
        </p:spPr>
      </p:pic>
      <p:pic>
        <p:nvPicPr>
          <p:cNvPr id="13" name="Picture 2" descr="C:\Users\Abhishek\Desktop\download (1).jpg">
            <a:extLst>
              <a:ext uri="{FF2B5EF4-FFF2-40B4-BE49-F238E27FC236}">
                <a16:creationId xmlns:a16="http://schemas.microsoft.com/office/drawing/2014/main" xmlns="" id="{E9AD3F29-B023-3448-E862-ECD33247BD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/>
          <a:srcRect t="11261" r="-1" b="1596"/>
          <a:stretch/>
        </p:blipFill>
        <p:spPr bwMode="auto">
          <a:xfrm>
            <a:off x="6191245" y="-1"/>
            <a:ext cx="6000750" cy="3988028"/>
          </a:xfrm>
          <a:custGeom>
            <a:avLst/>
            <a:gdLst/>
            <a:ahLst/>
            <a:cxnLst/>
            <a:rect l="l" t="t" r="r" b="b"/>
            <a:pathLst>
              <a:path w="6000750" h="3988028">
                <a:moveTo>
                  <a:pt x="0" y="0"/>
                </a:moveTo>
                <a:lnTo>
                  <a:pt x="6000750" y="0"/>
                </a:lnTo>
                <a:lnTo>
                  <a:pt x="6000750" y="797153"/>
                </a:lnTo>
                <a:lnTo>
                  <a:pt x="6000750" y="2634343"/>
                </a:lnTo>
                <a:lnTo>
                  <a:pt x="6000750" y="3911828"/>
                </a:lnTo>
                <a:lnTo>
                  <a:pt x="3248025" y="3988028"/>
                </a:lnTo>
                <a:lnTo>
                  <a:pt x="0" y="3780026"/>
                </a:lnTo>
                <a:close/>
              </a:path>
            </a:pathLst>
          </a:custGeom>
          <a:noFill/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A4AE1828-51FD-4AD7-BCF6-9AF5C696CE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8542C7CD-02BE-4ADE-8D2F-DFB759D71A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840A04EE-8E37-4C28-B09B-A9593A4AAB0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4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xmlns="" id="{9490996D-F64D-1E31-56B6-2E6B71257525}"/>
              </a:ext>
            </a:extLst>
          </p:cNvPr>
          <p:cNvSpPr txBox="1">
            <a:spLocks/>
          </p:cNvSpPr>
          <p:nvPr/>
        </p:nvSpPr>
        <p:spPr>
          <a:xfrm>
            <a:off x="6515100" y="4669978"/>
            <a:ext cx="4391024" cy="11737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xmlns="" id="{E45BECF1-48D0-CBB9-122B-ED5F19B2DBD1}"/>
              </a:ext>
            </a:extLst>
          </p:cNvPr>
          <p:cNvSpPr txBox="1">
            <a:spLocks/>
          </p:cNvSpPr>
          <p:nvPr/>
        </p:nvSpPr>
        <p:spPr>
          <a:xfrm>
            <a:off x="6191250" y="4669978"/>
            <a:ext cx="4391024" cy="11737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CELL IMAGE SEMANTIC SEGMENTATION</a:t>
            </a:r>
          </a:p>
          <a:p>
            <a:r>
              <a:rPr lang="en-US" sz="28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3130040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xmlns="" id="{D4771268-CB57-404A-9271-370EB28F60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F36864-14D2-26D1-B5C0-3CF9869B3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WORKFLOW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B82433AD-A360-90C2-7980-2B0ADBFE218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777316" y="1185864"/>
            <a:ext cx="6780700" cy="45434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877492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C207D10-D28A-4E84-940A-15770F8C86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EBF87945-A001-489F-9D9B-7D9435F0B9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45592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1A132F-DB8D-5EAD-EFEF-C4556D676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05A66E08-203F-B42C-99DA-D1C7C8BE57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8161" r="8939" b="2"/>
          <a:stretch/>
        </p:blipFill>
        <p:spPr bwMode="auto">
          <a:xfrm>
            <a:off x="841248" y="2516777"/>
            <a:ext cx="5015484" cy="3660185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400F85A-8C7A-BE0C-F107-676017B7E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2516777"/>
            <a:ext cx="5015484" cy="3660185"/>
          </a:xfrm>
        </p:spPr>
        <p:txBody>
          <a:bodyPr anchor="ctr">
            <a:normAutofit/>
          </a:bodyPr>
          <a:lstStyle/>
          <a:p>
            <a:pPr>
              <a:buClr>
                <a:schemeClr val="accent1"/>
              </a:buClr>
              <a:buSzPct val="80000"/>
            </a:pPr>
            <a:r>
              <a:rPr lang="en-US" sz="2200"/>
              <a:t>Fault Labeling</a:t>
            </a:r>
          </a:p>
          <a:p>
            <a:pPr>
              <a:buClr>
                <a:schemeClr val="accent1"/>
              </a:buClr>
              <a:buSzPct val="80000"/>
            </a:pPr>
            <a:r>
              <a:rPr lang="en-US" sz="2200"/>
              <a:t>Cropped the image to highlight Faults</a:t>
            </a:r>
          </a:p>
          <a:p>
            <a:pPr>
              <a:buClr>
                <a:schemeClr val="accent1"/>
              </a:buClr>
              <a:buSzPct val="80000"/>
            </a:pPr>
            <a:r>
              <a:rPr lang="en-US" sz="2200"/>
              <a:t>Generating Samples </a:t>
            </a:r>
          </a:p>
          <a:p>
            <a:pPr marL="0" indent="0">
              <a:buNone/>
            </a:pP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xmlns="" val="884506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xmlns="" id="{D4771268-CB57-404A-9271-370EB28F60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735C3B-6E32-2E06-612D-134BD20AD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CNN Model Training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8238DF6D-7208-566A-2969-82DA7A494D7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777316" y="1042989"/>
            <a:ext cx="6780700" cy="46577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75444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2A5316D-ED2F-4F89-B4B4-8D9240B1A3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2C1105-84CC-F979-D231-536413AA0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</a:p>
        </p:txBody>
      </p:sp>
      <p:pic>
        <p:nvPicPr>
          <p:cNvPr id="4" name="Picture 3" descr="C:\Users\Abhishek\Pictures\Screenshots\Screenshot (74).png">
            <a:extLst>
              <a:ext uri="{FF2B5EF4-FFF2-40B4-BE49-F238E27FC236}">
                <a16:creationId xmlns:a16="http://schemas.microsoft.com/office/drawing/2014/main" xmlns="" id="{8291CC40-EE9C-148F-7494-0BC88AC3B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038600" y="1313299"/>
            <a:ext cx="6647624" cy="3091146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68831EB-8DAE-F4BE-80CE-41AF12398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SzPct val="80000"/>
              <a:buFont typeface="Wingdings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prediction part also has two steps:</a:t>
            </a:r>
          </a:p>
          <a:p>
            <a:pPr>
              <a:buClr>
                <a:schemeClr val="accent1"/>
              </a:buClr>
              <a:buSzPct val="80000"/>
              <a:buFont typeface="Wingdings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CNN Model prediction</a:t>
            </a:r>
          </a:p>
          <a:p>
            <a:pPr>
              <a:buClr>
                <a:schemeClr val="accent1"/>
              </a:buClr>
              <a:buSzPct val="80000"/>
              <a:buFont typeface="Wingdings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Postprocessing the model</a:t>
            </a:r>
          </a:p>
          <a:p>
            <a:pPr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xmlns="" val="1326382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444807-8B45-68E0-18A0-BB4232173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1F68BD4-A36E-48FD-782F-335DA7AF0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i="1" dirty="0"/>
              <a:t>Fault detection accuracy index</a:t>
            </a:r>
            <a:endParaRPr lang="en-IN" dirty="0"/>
          </a:p>
        </p:txBody>
      </p:sp>
      <p:pic>
        <p:nvPicPr>
          <p:cNvPr id="4" name="Picture 3" descr="C:\Users\Abhishek\Pictures\Screenshots\Screenshot (76).png">
            <a:extLst>
              <a:ext uri="{FF2B5EF4-FFF2-40B4-BE49-F238E27FC236}">
                <a16:creationId xmlns:a16="http://schemas.microsoft.com/office/drawing/2014/main" xmlns="" id="{C1D10BEE-6BB5-68E1-D66D-EB43C9CC4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394" y="2657475"/>
            <a:ext cx="2800350" cy="1228725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02C621C-A2F7-DD3B-F658-BAB24B57CFAE}"/>
              </a:ext>
            </a:extLst>
          </p:cNvPr>
          <p:cNvSpPr/>
          <p:nvPr/>
        </p:nvSpPr>
        <p:spPr>
          <a:xfrm>
            <a:off x="1371601" y="3982995"/>
            <a:ext cx="24145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0 ≤ </a:t>
            </a:r>
            <a:r>
              <a:rPr lang="pt-BR" i="1" dirty="0" err="1"/>
              <a:t>IoU</a:t>
            </a:r>
            <a:r>
              <a:rPr lang="pt-BR" i="1" dirty="0"/>
              <a:t> (A, </a:t>
            </a:r>
            <a:r>
              <a:rPr lang="pt-BR" i="1" dirty="0" err="1"/>
              <a:t>B</a:t>
            </a:r>
            <a:r>
              <a:rPr lang="pt-BR" i="1" dirty="0"/>
              <a:t>) ≤ 1</a:t>
            </a:r>
            <a:endParaRPr lang="en-IN" dirty="0"/>
          </a:p>
        </p:txBody>
      </p:sp>
      <p:pic>
        <p:nvPicPr>
          <p:cNvPr id="6" name="Picture 4" descr="C:\Users\Abhishek\Pictures\Screenshots\Screenshot (77).png">
            <a:extLst>
              <a:ext uri="{FF2B5EF4-FFF2-40B4-BE49-F238E27FC236}">
                <a16:creationId xmlns:a16="http://schemas.microsoft.com/office/drawing/2014/main" xmlns="" id="{8DCEC567-6F33-30CA-6F77-127C8078B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58045" y="1497012"/>
            <a:ext cx="2886075" cy="1085850"/>
          </a:xfrm>
          <a:prstGeom prst="rect">
            <a:avLst/>
          </a:prstGeom>
          <a:noFill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F369B61-474F-DA55-0876-97F00DCDEE5E}"/>
              </a:ext>
            </a:extLst>
          </p:cNvPr>
          <p:cNvSpPr/>
          <p:nvPr/>
        </p:nvSpPr>
        <p:spPr>
          <a:xfrm>
            <a:off x="7729539" y="2822575"/>
            <a:ext cx="24288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0 ≤ </a:t>
            </a:r>
            <a:r>
              <a:rPr lang="pt-BR" i="1" dirty="0"/>
              <a:t>FDA (A, </a:t>
            </a:r>
            <a:r>
              <a:rPr lang="pt-BR" i="1" dirty="0" err="1"/>
              <a:t>B</a:t>
            </a:r>
            <a:r>
              <a:rPr lang="pt-BR" i="1" dirty="0"/>
              <a:t>) ≤ 1</a:t>
            </a:r>
            <a:endParaRPr lang="en-IN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xmlns="" id="{9A3DFFDB-F29A-46D1-6E30-A843BDCBD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29125" y="4001293"/>
            <a:ext cx="6107379" cy="2175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081095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A4AC5506-6312-4701-8D3C-40187889A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4978FF-2200-BDB3-1A03-2013B4E03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pic>
        <p:nvPicPr>
          <p:cNvPr id="4" name="Content Placeholder 3" descr="C:\Users\Abhishek\Pictures\Screenshots\Screenshot (54).png">
            <a:extLst>
              <a:ext uri="{FF2B5EF4-FFF2-40B4-BE49-F238E27FC236}">
                <a16:creationId xmlns:a16="http://schemas.microsoft.com/office/drawing/2014/main" xmlns="" id="{1AA7583E-AA46-ED77-5B67-9EF99761A3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43467" y="1759471"/>
            <a:ext cx="10905066" cy="42257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626727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5FB03D-35F5-72E1-D5B4-675810F4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xmlns="" id="{31BA7113-D2A7-11D0-DBAB-7B5A228B82B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96834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own Arrow 7">
            <a:extLst>
              <a:ext uri="{FF2B5EF4-FFF2-40B4-BE49-F238E27FC236}">
                <a16:creationId xmlns:a16="http://schemas.microsoft.com/office/drawing/2014/main" xmlns="" id="{D4771268-CB57-404A-9271-370EB28F60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1E2DB6-C672-C8FA-1760-117D2AA1B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22" y="1967266"/>
            <a:ext cx="3111628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Observation/Graphs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32C5B896-2A0F-9FDC-6903-FCC392959B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5606046" y="643466"/>
            <a:ext cx="5123239" cy="55687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975242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xmlns="" id="{D4771268-CB57-404A-9271-370EB28F60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0BE8C2-8B37-CA16-8CD0-0D90B33EA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85" y="1967266"/>
            <a:ext cx="3208966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Observation/Graphs</a:t>
            </a:r>
            <a:endParaRPr lang="en-US" sz="4000" kern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 descr="Chart, line chart&#10;&#10;Description automatically generated">
            <a:extLst>
              <a:ext uri="{FF2B5EF4-FFF2-40B4-BE49-F238E27FC236}">
                <a16:creationId xmlns:a16="http://schemas.microsoft.com/office/drawing/2014/main" xmlns="" id="{87E3851B-AC39-A2D6-1587-43A6E56FB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4777316" y="1184725"/>
            <a:ext cx="6780700" cy="44862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81629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xmlns="" id="{69A38EBA-6E97-44A4-B4B8-D9FB5D33FD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DE224C-F7C9-03C7-66C9-E910A2F11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502858" cy="1087819"/>
          </a:xfrm>
        </p:spPr>
        <p:txBody>
          <a:bodyPr anchor="b"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!!accent">
            <a:extLst>
              <a:ext uri="{FF2B5EF4-FFF2-40B4-BE49-F238E27FC236}">
                <a16:creationId xmlns:a16="http://schemas.microsoft.com/office/drawing/2014/main" xmlns="" id="{33AE4636-AEEC-45D6-84D4-7AC2DA48EC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D9CE0F4-2EB2-4F1F-8AAC-DB3571D9FE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11480" y="2285541"/>
            <a:ext cx="4480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1F74696-B3A7-DFCF-7B57-AF2D4285E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502858" cy="3492868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Seismic surveys are one of the primary mechanisms used in oil and natural gas exploration, both onshore and offshore. 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 be divided in two major steps: Data Acquisition and Seismic Interpretation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8" name="Picture 4" descr="Offshore production platform">
            <a:extLst>
              <a:ext uri="{FF2B5EF4-FFF2-40B4-BE49-F238E27FC236}">
                <a16:creationId xmlns:a16="http://schemas.microsoft.com/office/drawing/2014/main" xmlns="" id="{54400269-8A63-E04D-91A1-7DE2E873D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57" r="18627" b="-1"/>
          <a:stretch/>
        </p:blipFill>
        <p:spPr>
          <a:xfrm>
            <a:off x="5385816" y="-2"/>
            <a:ext cx="680618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89485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xmlns="" id="{DA2E7C1E-2B5A-4BBA-AE51-1CD8C19309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xmlns="" id="{43DF76B1-5174-4FAF-9D19-FFEE984268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Text, whiteboard&#10;&#10;Description automatically generated">
            <a:extLst>
              <a:ext uri="{FF2B5EF4-FFF2-40B4-BE49-F238E27FC236}">
                <a16:creationId xmlns:a16="http://schemas.microsoft.com/office/drawing/2014/main" xmlns="" id="{20A1A074-2A63-0EB1-5614-C542CCF5F7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6023" y="914400"/>
            <a:ext cx="7123754" cy="496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02124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xmlns="" id="{0288C6B4-AFC3-407F-A595-EFFD38D4CC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xmlns="" id="{CF236821-17FE-429B-8D2C-08E13A64EA4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xmlns="" id="{C0BDBCD2-E081-43AB-9119-C55465E597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F9271A-FCE4-1DD4-BE6A-AF697B94F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" y="1161288"/>
            <a:ext cx="4048568" cy="1239012"/>
          </a:xfrm>
        </p:spPr>
        <p:txBody>
          <a:bodyPr anchor="ctr"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Acquisition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98E79BE4-34FE-485A-98A5-92CE8F7C47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7A5F0580-5EE9-419F-96EE-B6529EF6E7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AF2462-0EBB-401E-C599-473C99ACE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energy source is used to send a wave into the subsurface. </a:t>
            </a:r>
          </a:p>
          <a:p>
            <a:pPr marL="342900" indent="-342900">
              <a:buFont typeface="Arial"/>
              <a:buChar char="•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Wave interactions occurs at rock layers, and they can reflect, refract, or diffract in different ways. </a:t>
            </a:r>
          </a:p>
          <a:p>
            <a:pPr marL="342900" indent="-342900">
              <a:buFont typeface="Arial"/>
              <a:buChar char="•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Geophones record the travel time of the wave.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</p:txBody>
      </p:sp>
      <p:pic>
        <p:nvPicPr>
          <p:cNvPr id="4" name="Picture 3" descr="Check out this video on using seismic technology for oil and gas exploration.">
            <a:extLst>
              <a:ext uri="{FF2B5EF4-FFF2-40B4-BE49-F238E27FC236}">
                <a16:creationId xmlns:a16="http://schemas.microsoft.com/office/drawing/2014/main" xmlns="" id="{20357A42-A784-4020-5B33-0DEDABE4079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4901184" y="1386592"/>
            <a:ext cx="6922008" cy="4185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802711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743AA782-23D1-4521-8CAD-47662984AA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D15EE7-2027-3D8B-A887-BD014856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 b="1">
                <a:latin typeface="Times New Roman" panose="02020603050405020304" pitchFamily="18" charset="0"/>
                <a:cs typeface="Times New Roman" panose="02020603050405020304" pitchFamily="18" charset="0"/>
              </a:rPr>
              <a:t>Seismic interpretation</a:t>
            </a:r>
            <a:endParaRPr lang="en-US" sz="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xmlns="" id="{71877DBC-BB60-40F0-AC93-2ACDBAAE60C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077BA4-AEBB-EE69-AD0E-1C7A2615F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After processing this data, a seismic interpreter will then have the task of mapping geological faults. </a:t>
            </a:r>
          </a:p>
          <a:p>
            <a:pPr marL="342900" indent="-342900">
              <a:buFont typeface="Arial"/>
              <a:buChar char="•"/>
            </a:pPr>
            <a:r>
              <a:rPr lang="en-US" sz="1700" b="1">
                <a:latin typeface="Times New Roman" panose="02020603050405020304" pitchFamily="18" charset="0"/>
                <a:cs typeface="Times New Roman" panose="02020603050405020304" pitchFamily="18" charset="0"/>
              </a:rPr>
              <a:t>Faults</a:t>
            </a:r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 are geological structures created by the combination of many processes. </a:t>
            </a:r>
          </a:p>
          <a:p>
            <a:pPr marL="342900" indent="-342900">
              <a:buFont typeface="Arial"/>
              <a:buChar char="•"/>
            </a:pPr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Faults are important for oil and gas exploration because they may act as a natural trap for hydrocarbons and can also help in the migration of these. </a:t>
            </a:r>
          </a:p>
          <a:p>
            <a:pPr marL="342900" indent="-342900">
              <a:buFont typeface="Arial"/>
              <a:buChar char="•"/>
            </a:pPr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The quality of the reservoir characterization process is related to the accuracy of the geological mapping.</a:t>
            </a:r>
          </a:p>
          <a:p>
            <a:pPr marL="0" indent="0">
              <a:buNone/>
            </a:pPr>
            <a:endParaRPr lang="en-US" sz="17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7757867-C414-C880-DC8F-C6F7F9AB6ED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6099048" y="1873194"/>
            <a:ext cx="5458968" cy="31116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754299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5">
            <a:extLst>
              <a:ext uri="{FF2B5EF4-FFF2-40B4-BE49-F238E27FC236}">
                <a16:creationId xmlns:a16="http://schemas.microsoft.com/office/drawing/2014/main" xmlns="" id="{45D37F4E-DDB4-456B-97E0-9937730A03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46297D-E16F-1F5A-23D1-47FF68A39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Fault Detection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sketchy line">
            <a:extLst>
              <a:ext uri="{FF2B5EF4-FFF2-40B4-BE49-F238E27FC236}">
                <a16:creationId xmlns:a16="http://schemas.microsoft.com/office/drawing/2014/main" xmlns="" id="{B2DD41CD-8F47-4F56-AD12-4E2FF76969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xmlns="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9A10352-5FDC-199F-49F4-6D4265942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methods require tracing and labeling faults manually. This process is inefficient as it could take anywhere from weeks to months to label faults in a typically sized dataset.</a:t>
            </a:r>
          </a:p>
          <a:p>
            <a:pPr marL="342900" indent="-342900"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models can be tried, but their use is limited and not very effective.</a:t>
            </a:r>
          </a:p>
          <a:p>
            <a:pPr marL="342900" indent="-342900"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The best detection mechanisms use machine learning and deep neural networks (DNNs) to achieve fast and reliable results in fault detection. </a:t>
            </a:r>
          </a:p>
          <a:p>
            <a:pPr marL="342900" indent="-342900"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The convolutional neural network (CNN) is one of the most common DNNs, and it has proven to be very effective at many tasks. </a:t>
            </a:r>
          </a:p>
          <a:p>
            <a:endParaRPr lang="en-US" sz="2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85FA7F1-3A06-CF4F-1DCC-9E4C028982C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820" r="27342" b="-1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350035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xmlns="" id="{C232B152-3720-4D3B-97ED-45CE5483F16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xmlns="" id="{11BAB570-FF10-4E96-8A3F-FA9804702B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7" name="Freeform: Shape 12">
            <a:extLst>
              <a:ext uri="{FF2B5EF4-FFF2-40B4-BE49-F238E27FC236}">
                <a16:creationId xmlns:a16="http://schemas.microsoft.com/office/drawing/2014/main" xmlns="" id="{4B9FAFB2-BEB5-4848-8018-BCAD99E2E1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84D559-86B7-6811-EDFA-1F1DE4477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anchor="t">
            <a:normAutofit/>
          </a:bodyPr>
          <a:lstStyle/>
          <a:p>
            <a:r>
              <a:rPr 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Problem</a:t>
            </a:r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BC80AFF-31AF-D7E7-03C1-294A0266F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2286000"/>
            <a:ext cx="3384000" cy="3844800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700">
                <a:solidFill>
                  <a:schemeClr val="bg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Costs of exploration and drilling make up a large portion of the yearly expenditures of an oil producer, so cost-saving strategies are of high importance.</a:t>
            </a:r>
          </a:p>
          <a:p>
            <a:pPr marL="342900" indent="-342900">
              <a:buFont typeface="Arial"/>
              <a:buChar char="•"/>
            </a:pPr>
            <a:r>
              <a:rPr lang="en-US" sz="1700">
                <a:solidFill>
                  <a:schemeClr val="bg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possible economic potential benefits of our model are:</a:t>
            </a:r>
          </a:p>
          <a:p>
            <a:pPr marL="800100" lvl="1" indent="-342900">
              <a:buFont typeface="Arial"/>
              <a:buChar char="•"/>
            </a:pPr>
            <a:r>
              <a:rPr lang="en-US" sz="1700">
                <a:solidFill>
                  <a:schemeClr val="bg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Significant reduction of labor and time. </a:t>
            </a:r>
          </a:p>
          <a:p>
            <a:pPr marL="800100" lvl="1" indent="-342900">
              <a:buFont typeface="Arial"/>
              <a:buChar char="•"/>
            </a:pPr>
            <a:r>
              <a:rPr lang="en-US" sz="1700">
                <a:solidFill>
                  <a:schemeClr val="bg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Reduction of dry holes. </a:t>
            </a:r>
          </a:p>
          <a:p>
            <a:pPr marL="800100" lvl="1" indent="-342900">
              <a:buFont typeface="Arial"/>
              <a:buChar char="•"/>
            </a:pPr>
            <a:r>
              <a:rPr lang="en-US" sz="1700">
                <a:solidFill>
                  <a:schemeClr val="bg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 datasets not needed.</a:t>
            </a:r>
          </a:p>
          <a:p>
            <a:pPr marL="800100" lvl="1" indent="-342900">
              <a:buFont typeface="Arial"/>
              <a:buChar char="•"/>
            </a:pPr>
            <a:r>
              <a:rPr lang="en-US" sz="1700">
                <a:solidFill>
                  <a:schemeClr val="bg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Faster exploration cycles. </a:t>
            </a:r>
          </a:p>
          <a:p>
            <a:endParaRPr lang="en-US" sz="1700">
              <a:solidFill>
                <a:schemeClr val="bg1">
                  <a:alpha val="60000"/>
                </a:schemeClr>
              </a:solidFill>
            </a:endParaRPr>
          </a:p>
        </p:txBody>
      </p:sp>
      <p:pic>
        <p:nvPicPr>
          <p:cNvPr id="4" name="Picture 3" descr="graph of upstream expenditures by category , as explained in the article text">
            <a:extLst>
              <a:ext uri="{FF2B5EF4-FFF2-40B4-BE49-F238E27FC236}">
                <a16:creationId xmlns:a16="http://schemas.microsoft.com/office/drawing/2014/main" xmlns="" id="{9888E960-5A60-B9D9-AE14-EC199C2D938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5411053" y="1935931"/>
            <a:ext cx="6014185" cy="29861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955399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own Arrow 7">
            <a:extLst>
              <a:ext uri="{FF2B5EF4-FFF2-40B4-BE49-F238E27FC236}">
                <a16:creationId xmlns:a16="http://schemas.microsoft.com/office/drawing/2014/main" xmlns="" id="{73DE2CFE-42F2-48F0-8706-5264E012B1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BEF753-3E28-6889-4D7D-2B50FF0AB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Datasets</a:t>
            </a:r>
            <a:endParaRPr lang="en-US" sz="4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AD2616-C0EF-33A7-526A-4A61FBB47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70" y="3355130"/>
            <a:ext cx="3565661" cy="2736751"/>
          </a:xfrm>
        </p:spPr>
        <p:txBody>
          <a:bodyPr>
            <a:normAutofit fontScale="92500" lnSpcReduction="10000"/>
          </a:bodyPr>
          <a:lstStyle/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synthetic data were taken from FORCE competition provided by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XEEK.ai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To get more information, follow the link at 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XEEK.ai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example of a seismic images with fault overlay:</a:t>
            </a:r>
          </a:p>
          <a:p>
            <a:r>
              <a:rPr lang="en-I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101 in lines, 589 crosslines, and 751 samples in total.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Fault_overlay.PNG">
            <a:extLst>
              <a:ext uri="{FF2B5EF4-FFF2-40B4-BE49-F238E27FC236}">
                <a16:creationId xmlns:a16="http://schemas.microsoft.com/office/drawing/2014/main" xmlns="" id="{00490CC8-00C1-B712-1BDD-A420D32B6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62102" y="1279105"/>
            <a:ext cx="6903723" cy="41767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678702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xmlns="" id="{73DE2CFE-42F2-48F0-8706-5264E012B1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4BBF71-67AC-C598-AD87-34DD9AA5C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US" sz="4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C3F55FF-FB9C-361C-7350-0ABC48509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6930" y="2962451"/>
            <a:ext cx="4470933" cy="3066874"/>
          </a:xfrm>
        </p:spPr>
        <p:txBody>
          <a:bodyPr>
            <a:normAutofit/>
          </a:bodyPr>
          <a:lstStyle/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CNN U-Net Architecture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Encoder-decoder</a:t>
            </a:r>
          </a:p>
          <a:p>
            <a:pPr marL="285750" indent="-285750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Semantic Segmentation</a:t>
            </a:r>
          </a:p>
          <a:p>
            <a:pPr marL="285750" indent="-285750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Optimizer: Adam</a:t>
            </a:r>
          </a:p>
          <a:p>
            <a:pPr marL="285750" indent="-285750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rate: 0.0002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2" descr="3.4.3 Seismic Image Segmentation (Supervised 2D and 3D)">
            <a:extLst>
              <a:ext uri="{FF2B5EF4-FFF2-40B4-BE49-F238E27FC236}">
                <a16:creationId xmlns:a16="http://schemas.microsoft.com/office/drawing/2014/main" xmlns="" id="{BDBD4FFC-BFC3-CD23-4895-C4ABF17F6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011147" y="2962451"/>
            <a:ext cx="5218749" cy="27789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919039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xmlns="" id="{4A7CBE85-8114-7F7E-021D-1EF03DAD7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1185" r="-3" b="-3"/>
          <a:stretch/>
        </p:blipFill>
        <p:spPr bwMode="auto">
          <a:xfrm>
            <a:off x="6170115" y="1"/>
            <a:ext cx="6021885" cy="3428760"/>
          </a:xfrm>
          <a:prstGeom prst="rect">
            <a:avLst/>
          </a:prstGeom>
          <a:noFill/>
        </p:spPr>
      </p:pic>
      <p:pic>
        <p:nvPicPr>
          <p:cNvPr id="5" name="Picture 4" descr="Magnifying glass and question mark">
            <a:extLst>
              <a:ext uri="{FF2B5EF4-FFF2-40B4-BE49-F238E27FC236}">
                <a16:creationId xmlns:a16="http://schemas.microsoft.com/office/drawing/2014/main" xmlns="" id="{8C8BD8E1-4AA0-78C7-DB18-BF1EA9ECDB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63" r="1" b="1398"/>
          <a:stretch/>
        </p:blipFill>
        <p:spPr>
          <a:xfrm>
            <a:off x="4203640" y="3428761"/>
            <a:ext cx="7988360" cy="3429239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8F23F8A3-8FD7-4779-8323-FDC26BE998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F605C4CC-A25C-416F-8333-7CB7DC97D8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063657-6E75-D8DD-1C7F-AE592D00B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SEMANTIC SEGMENTATION?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AB1C2B5-5D68-3E74-7083-36A0A1392133}"/>
              </a:ext>
            </a:extLst>
          </p:cNvPr>
          <p:cNvSpPr txBox="1"/>
          <p:nvPr/>
        </p:nvSpPr>
        <p:spPr>
          <a:xfrm>
            <a:off x="804672" y="2022601"/>
            <a:ext cx="3941499" cy="4154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Large amount of manually labeled real data is usually beyond reach.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One-hot vector 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Cell segmentation and satellite image segmentation </a:t>
            </a:r>
          </a:p>
        </p:txBody>
      </p:sp>
    </p:spTree>
    <p:extLst>
      <p:ext uri="{BB962C8B-B14F-4D97-AF65-F5344CB8AC3E}">
        <p14:creationId xmlns:p14="http://schemas.microsoft.com/office/powerpoint/2010/main" xmlns="" val="4126590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500</Words>
  <Application>Microsoft Office PowerPoint</Application>
  <PresentationFormat>Custom</PresentationFormat>
  <Paragraphs>75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Improving the performance of seismic fault detection using Convolutional Neural Network</vt:lpstr>
      <vt:lpstr>Introduction</vt:lpstr>
      <vt:lpstr>Data Acquisition</vt:lpstr>
      <vt:lpstr>Seismic interpretation</vt:lpstr>
      <vt:lpstr>Fault Detection</vt:lpstr>
      <vt:lpstr>Business Problem</vt:lpstr>
      <vt:lpstr>Datasets</vt:lpstr>
      <vt:lpstr>Methodology</vt:lpstr>
      <vt:lpstr>WHY SEMANTIC SEGMENTATION?</vt:lpstr>
      <vt:lpstr>SATELITE IMAGE SEMANTIC SEGMENTATION</vt:lpstr>
      <vt:lpstr>WORKFLOW</vt:lpstr>
      <vt:lpstr>PREPROCESSING</vt:lpstr>
      <vt:lpstr>CNN Model Training</vt:lpstr>
      <vt:lpstr>PREDICTION</vt:lpstr>
      <vt:lpstr>ACCURACY</vt:lpstr>
      <vt:lpstr>RESULTS</vt:lpstr>
      <vt:lpstr>Conclusion</vt:lpstr>
      <vt:lpstr>Observation/Graphs</vt:lpstr>
      <vt:lpstr>Observation/Graphs</vt:lpstr>
      <vt:lpstr>Slide 20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Improving the performance of seismic fault detection using Convolutional Neural Network</dc:title>
  <dc:creator>Nagulapati, Sai Ramya</dc:creator>
  <cp:lastModifiedBy>Lenovo</cp:lastModifiedBy>
  <cp:revision>5</cp:revision>
  <dcterms:created xsi:type="dcterms:W3CDTF">2022-04-21T18:37:51Z</dcterms:created>
  <dcterms:modified xsi:type="dcterms:W3CDTF">2022-05-09T23:58:50Z</dcterms:modified>
</cp:coreProperties>
</file>